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77" r:id="rId4"/>
    <p:sldId id="274" r:id="rId5"/>
    <p:sldId id="275" r:id="rId6"/>
    <p:sldId id="276" r:id="rId7"/>
    <p:sldId id="257" r:id="rId8"/>
    <p:sldId id="258" r:id="rId9"/>
    <p:sldId id="259" r:id="rId10"/>
    <p:sldId id="273" r:id="rId11"/>
    <p:sldId id="278" r:id="rId12"/>
    <p:sldId id="279" r:id="rId13"/>
    <p:sldId id="280" r:id="rId14"/>
    <p:sldId id="281" r:id="rId15"/>
    <p:sldId id="282" r:id="rId16"/>
    <p:sldId id="283" r:id="rId17"/>
    <p:sldId id="284" r:id="rId18"/>
    <p:sldId id="285" r:id="rId19"/>
    <p:sldId id="272" r:id="rId2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275460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Contaduría</a:t>
            </a:r>
          </a:p>
          <a:p>
            <a:pPr algn="ctr"/>
            <a:r>
              <a:rPr lang="es-ES" sz="2800" b="1" dirty="0" smtClean="0">
                <a:solidFill>
                  <a:prstClr val="black"/>
                </a:solidFill>
                <a:latin typeface="Arial" pitchFamily="34" charset="0"/>
                <a:cs typeface="Arial" pitchFamily="34" charset="0"/>
              </a:rPr>
              <a:t>Tema: Ingresos por arrendamiento</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C.P. Alfredo Trejo Espino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2" name="1 CuadroTexto"/>
          <p:cNvSpPr txBox="1"/>
          <p:nvPr/>
        </p:nvSpPr>
        <p:spPr>
          <a:xfrm>
            <a:off x="539552" y="980728"/>
            <a:ext cx="7920880" cy="5016758"/>
          </a:xfrm>
          <a:prstGeom prst="rect">
            <a:avLst/>
          </a:prstGeom>
          <a:noFill/>
        </p:spPr>
        <p:txBody>
          <a:bodyPr wrap="square" rtlCol="0">
            <a:spAutoFit/>
          </a:bodyPr>
          <a:lstStyle/>
          <a:p>
            <a:r>
              <a:rPr lang="es-MX" sz="2000" b="1" dirty="0">
                <a:latin typeface="Arial" panose="020B0604020202020204" pitchFamily="34" charset="0"/>
                <a:cs typeface="Arial" panose="020B0604020202020204" pitchFamily="34" charset="0"/>
              </a:rPr>
              <a:t>INGRESOS POR ARRENDAMIENTO (OTORGAMIENTO DEL USO O GOCE TEMPORAL DE BIENES INMUEBLES</a:t>
            </a:r>
            <a:r>
              <a:rPr lang="es-MX" sz="2000" dirty="0">
                <a:latin typeface="Arial" panose="020B0604020202020204" pitchFamily="34" charset="0"/>
                <a:cs typeface="Arial" panose="020B0604020202020204" pitchFamily="34" charset="0"/>
              </a:rPr>
              <a:t>)</a:t>
            </a:r>
          </a:p>
          <a:p>
            <a:endParaRPr lang="es-MX" sz="2000" dirty="0">
              <a:latin typeface="Arial" panose="020B0604020202020204" pitchFamily="34" charset="0"/>
              <a:cs typeface="Arial" panose="020B0604020202020204" pitchFamily="34" charset="0"/>
            </a:endParaRPr>
          </a:p>
          <a:p>
            <a:r>
              <a:rPr lang="es-MX" sz="2000" b="1" dirty="0">
                <a:latin typeface="Arial" panose="020B0604020202020204" pitchFamily="34" charset="0"/>
                <a:cs typeface="Arial" panose="020B0604020202020204" pitchFamily="34" charset="0"/>
              </a:rPr>
              <a:t>UBICACIÓN</a:t>
            </a:r>
          </a:p>
          <a:p>
            <a:endParaRPr lang="es-MX" sz="2000" dirty="0">
              <a:latin typeface="Arial" panose="020B0604020202020204" pitchFamily="34" charset="0"/>
              <a:cs typeface="Arial" panose="020B0604020202020204" pitchFamily="34" charset="0"/>
            </a:endParaRPr>
          </a:p>
          <a:p>
            <a:r>
              <a:rPr lang="es-MX" sz="2000" b="1" dirty="0">
                <a:latin typeface="Arial" panose="020B0604020202020204" pitchFamily="34" charset="0"/>
                <a:cs typeface="Arial" panose="020B0604020202020204" pitchFamily="34" charset="0"/>
              </a:rPr>
              <a:t>TÍTULO</a:t>
            </a:r>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    IV</a:t>
            </a:r>
            <a:endParaRPr lang="es-MX" sz="2000" dirty="0">
              <a:latin typeface="Arial" panose="020B0604020202020204" pitchFamily="34" charset="0"/>
              <a:cs typeface="Arial" panose="020B0604020202020204" pitchFamily="34" charset="0"/>
            </a:endParaRPr>
          </a:p>
          <a:p>
            <a:r>
              <a:rPr lang="es-MX" sz="2000" b="1" dirty="0">
                <a:latin typeface="Arial" panose="020B0604020202020204" pitchFamily="34" charset="0"/>
                <a:cs typeface="Arial" panose="020B0604020202020204" pitchFamily="34" charset="0"/>
              </a:rPr>
              <a:t>CAPÍTULO</a:t>
            </a:r>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 III</a:t>
            </a:r>
            <a:endParaRPr lang="es-MX" sz="2000" dirty="0">
              <a:latin typeface="Arial" panose="020B0604020202020204" pitchFamily="34" charset="0"/>
              <a:cs typeface="Arial" panose="020B0604020202020204" pitchFamily="34" charset="0"/>
            </a:endParaRPr>
          </a:p>
          <a:p>
            <a:r>
              <a:rPr lang="es-MX" sz="2000" b="1" dirty="0" err="1" smtClean="0">
                <a:latin typeface="Arial" panose="020B0604020202020204" pitchFamily="34" charset="0"/>
                <a:cs typeface="Arial" panose="020B0604020202020204" pitchFamily="34" charset="0"/>
              </a:rPr>
              <a:t>ARTíCULOS</a:t>
            </a:r>
            <a:r>
              <a:rPr lang="es-MX" sz="2000" dirty="0">
                <a:latin typeface="Arial" panose="020B0604020202020204" pitchFamily="34" charset="0"/>
                <a:cs typeface="Arial" panose="020B0604020202020204" pitchFamily="34" charset="0"/>
              </a:rPr>
              <a:t>:  114  a  118 (LISR)</a:t>
            </a:r>
          </a:p>
          <a:p>
            <a:endParaRPr lang="es-MX" sz="2000" dirty="0">
              <a:latin typeface="Arial" panose="020B0604020202020204" pitchFamily="34" charset="0"/>
              <a:cs typeface="Arial" panose="020B0604020202020204" pitchFamily="34" charset="0"/>
            </a:endParaRPr>
          </a:p>
          <a:p>
            <a:endParaRPr lang="es-MX" sz="2000" dirty="0">
              <a:latin typeface="Arial" panose="020B0604020202020204" pitchFamily="34" charset="0"/>
              <a:cs typeface="Arial" panose="020B0604020202020204" pitchFamily="34" charset="0"/>
            </a:endParaRPr>
          </a:p>
          <a:p>
            <a:r>
              <a:rPr lang="es-MX" sz="2000" b="1" dirty="0">
                <a:latin typeface="Arial" panose="020B0604020202020204" pitchFamily="34" charset="0"/>
                <a:cs typeface="Arial" panose="020B0604020202020204" pitchFamily="34" charset="0"/>
              </a:rPr>
              <a:t>OBJETO: </a:t>
            </a:r>
            <a:r>
              <a:rPr lang="es-MX" sz="2000" b="1" dirty="0" smtClean="0">
                <a:latin typeface="Arial" panose="020B0604020202020204" pitchFamily="34" charset="0"/>
                <a:cs typeface="Arial" panose="020B0604020202020204" pitchFamily="34" charset="0"/>
              </a:rPr>
              <a:t> (ingresos gravados)</a:t>
            </a:r>
            <a:endParaRPr lang="es-MX" sz="2000" b="1" dirty="0">
              <a:latin typeface="Arial" panose="020B0604020202020204" pitchFamily="34" charset="0"/>
              <a:cs typeface="Arial" panose="020B0604020202020204" pitchFamily="34" charset="0"/>
            </a:endParaRPr>
          </a:p>
          <a:p>
            <a:endParaRPr lang="es-MX"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Arrendamiento</a:t>
            </a:r>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Subarrendamiento</a:t>
            </a:r>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Rendimientos de certificados de participación inmobiliaria no amortizables</a:t>
            </a:r>
          </a:p>
        </p:txBody>
      </p:sp>
    </p:spTree>
    <p:extLst>
      <p:ext uri="{BB962C8B-B14F-4D97-AF65-F5344CB8AC3E}">
        <p14:creationId xmlns:p14="http://schemas.microsoft.com/office/powerpoint/2010/main" val="3759760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620688"/>
            <a:ext cx="7992888" cy="5293757"/>
          </a:xfrm>
          <a:prstGeom prst="rect">
            <a:avLst/>
          </a:prstGeom>
          <a:noFill/>
        </p:spPr>
        <p:txBody>
          <a:bodyPr wrap="square" rtlCol="0">
            <a:spAutoFit/>
          </a:bodyPr>
          <a:lstStyle/>
          <a:p>
            <a:r>
              <a:rPr lang="es-MX" sz="2800" b="1" dirty="0">
                <a:latin typeface="Arial" panose="020B0604020202020204" pitchFamily="34" charset="0"/>
                <a:cs typeface="Arial" panose="020B0604020202020204" pitchFamily="34" charset="0"/>
              </a:rPr>
              <a:t>Sujetos</a:t>
            </a:r>
          </a:p>
          <a:p>
            <a:endParaRPr lang="es-MX" dirty="0"/>
          </a:p>
          <a:p>
            <a:pPr marL="342900" indent="-342900">
              <a:buFont typeface="Wingdings" panose="05000000000000000000" pitchFamily="2" charset="2"/>
              <a:buChar char="Ø"/>
            </a:pPr>
            <a:r>
              <a:rPr lang="es-MX" sz="2400" dirty="0">
                <a:latin typeface="Arial" panose="020B0604020202020204" pitchFamily="34" charset="0"/>
                <a:cs typeface="Arial" panose="020B0604020202020204" pitchFamily="34" charset="0"/>
              </a:rPr>
              <a:t>Las Personas Físicas que  obtengan los  ingresos objeto del impuesto</a:t>
            </a:r>
          </a:p>
          <a:p>
            <a:pPr marL="342900" indent="-342900">
              <a:buFont typeface="Wingdings" panose="05000000000000000000" pitchFamily="2" charset="2"/>
              <a:buChar char="Ø"/>
            </a:pPr>
            <a:endParaRPr lang="es-MX" sz="2400" dirty="0">
              <a:latin typeface="Arial" panose="020B0604020202020204" pitchFamily="34" charset="0"/>
              <a:cs typeface="Arial" panose="020B0604020202020204" pitchFamily="34" charset="0"/>
            </a:endParaRPr>
          </a:p>
          <a:p>
            <a:endParaRPr lang="es-MX" dirty="0"/>
          </a:p>
          <a:p>
            <a:r>
              <a:rPr lang="es-MX" sz="2400" b="1" dirty="0">
                <a:latin typeface="Arial" panose="020B0604020202020204" pitchFamily="34" charset="0"/>
                <a:cs typeface="Arial" panose="020B0604020202020204" pitchFamily="34" charset="0"/>
              </a:rPr>
              <a:t>Deducciones</a:t>
            </a:r>
          </a:p>
          <a:p>
            <a:endParaRPr lang="es-MX" dirty="0"/>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Impuesto predial</a:t>
            </a:r>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Contribuciones de mejoras</a:t>
            </a:r>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Intereses reales</a:t>
            </a:r>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Salarios, IMSS, INFONAVIT</a:t>
            </a:r>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Comisiones</a:t>
            </a:r>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Honorarios</a:t>
            </a:r>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Primas de seguros</a:t>
            </a:r>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Inversiones</a:t>
            </a:r>
          </a:p>
        </p:txBody>
      </p:sp>
    </p:spTree>
    <p:extLst>
      <p:ext uri="{BB962C8B-B14F-4D97-AF65-F5344CB8AC3E}">
        <p14:creationId xmlns:p14="http://schemas.microsoft.com/office/powerpoint/2010/main" val="1402395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1196752"/>
            <a:ext cx="7488832" cy="3908762"/>
          </a:xfrm>
          <a:prstGeom prst="rect">
            <a:avLst/>
          </a:prstGeom>
          <a:noFill/>
        </p:spPr>
        <p:txBody>
          <a:bodyPr wrap="square" rtlCol="0">
            <a:spAutoFit/>
          </a:bodyPr>
          <a:lstStyle/>
          <a:p>
            <a:r>
              <a:rPr lang="es-MX" sz="2400" b="1" dirty="0">
                <a:latin typeface="Arial" panose="020B0604020202020204" pitchFamily="34" charset="0"/>
                <a:cs typeface="Arial" panose="020B0604020202020204" pitchFamily="34" charset="0"/>
              </a:rPr>
              <a:t>Deducción opcional (deducción ciega)</a:t>
            </a:r>
          </a:p>
          <a:p>
            <a:endParaRPr lang="es-MX"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35% de los ingresos</a:t>
            </a:r>
          </a:p>
          <a:p>
            <a:pPr marL="342900" indent="-342900">
              <a:buFont typeface="Wingdings" panose="05000000000000000000" pitchFamily="2" charset="2"/>
              <a:buChar char="Ø"/>
            </a:pPr>
            <a:endParaRPr lang="es-MX"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Además se podrá deducir el impuesto predial</a:t>
            </a:r>
          </a:p>
          <a:p>
            <a:pPr marL="342900" indent="-342900">
              <a:buFont typeface="Wingdings" panose="05000000000000000000" pitchFamily="2" charset="2"/>
              <a:buChar char="Ø"/>
            </a:pPr>
            <a:endParaRPr lang="es-MX" sz="2000" dirty="0">
              <a:latin typeface="Arial" panose="020B0604020202020204" pitchFamily="34" charset="0"/>
              <a:cs typeface="Arial" panose="020B0604020202020204" pitchFamily="34" charset="0"/>
            </a:endParaRPr>
          </a:p>
          <a:p>
            <a:endParaRPr lang="es-MX" dirty="0" smtClean="0"/>
          </a:p>
          <a:p>
            <a:endParaRPr lang="es-MX" dirty="0"/>
          </a:p>
          <a:p>
            <a:r>
              <a:rPr lang="es-MX" sz="2400" b="1" dirty="0">
                <a:latin typeface="Arial" panose="020B0604020202020204" pitchFamily="34" charset="0"/>
                <a:cs typeface="Arial" panose="020B0604020202020204" pitchFamily="34" charset="0"/>
              </a:rPr>
              <a:t>Subarrendamiento</a:t>
            </a:r>
          </a:p>
          <a:p>
            <a:endParaRPr lang="es-MX" dirty="0"/>
          </a:p>
          <a:p>
            <a:pPr marL="285750" indent="-285750">
              <a:buFont typeface="Wingdings" panose="05000000000000000000" pitchFamily="2" charset="2"/>
              <a:buChar char="Ø"/>
            </a:pPr>
            <a:r>
              <a:rPr lang="es-MX" sz="2000" dirty="0">
                <a:latin typeface="Arial" panose="020B0604020202020204" pitchFamily="34" charset="0"/>
                <a:cs typeface="Arial" panose="020B0604020202020204" pitchFamily="34" charset="0"/>
              </a:rPr>
              <a:t>Quienes obtengan ingresos por subarrendamiento solamente podrán deducir el importe de las rentas pagadas</a:t>
            </a:r>
          </a:p>
        </p:txBody>
      </p:sp>
    </p:spTree>
    <p:extLst>
      <p:ext uri="{BB962C8B-B14F-4D97-AF65-F5344CB8AC3E}">
        <p14:creationId xmlns:p14="http://schemas.microsoft.com/office/powerpoint/2010/main" val="215592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1124744"/>
            <a:ext cx="7776864" cy="4462760"/>
          </a:xfrm>
          <a:prstGeom prst="rect">
            <a:avLst/>
          </a:prstGeom>
          <a:noFill/>
        </p:spPr>
        <p:txBody>
          <a:bodyPr wrap="square" rtlCol="0">
            <a:spAutoFit/>
          </a:bodyPr>
          <a:lstStyle/>
          <a:p>
            <a:r>
              <a:rPr lang="es-MX" sz="2800" b="1" dirty="0">
                <a:latin typeface="Arial" panose="020B0604020202020204" pitchFamily="34" charset="0"/>
                <a:cs typeface="Arial" panose="020B0604020202020204" pitchFamily="34" charset="0"/>
              </a:rPr>
              <a:t>Deducciones anuales</a:t>
            </a:r>
          </a:p>
          <a:p>
            <a:endParaRPr lang="es-MX" dirty="0" smtClean="0"/>
          </a:p>
          <a:p>
            <a:endParaRPr lang="es-MX" dirty="0"/>
          </a:p>
          <a:p>
            <a:pPr algn="just"/>
            <a:r>
              <a:rPr lang="es-MX" sz="2000" dirty="0">
                <a:latin typeface="Arial" panose="020B0604020202020204" pitchFamily="34" charset="0"/>
                <a:cs typeface="Arial" panose="020B0604020202020204" pitchFamily="34" charset="0"/>
              </a:rPr>
              <a:t>Deducciones personales (además de las que aplican el pagos provisionales)</a:t>
            </a:r>
          </a:p>
          <a:p>
            <a:endParaRPr lang="es-MX"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Honorarios  médicos, dentales y gastos hospitalarios</a:t>
            </a: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Gastos de funeral</a:t>
            </a: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Donativos</a:t>
            </a: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Intereses reales de créditos hipotecarios</a:t>
            </a: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Aportaciones complementarias a la AFORE</a:t>
            </a: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Primas de seguros de gastos médicos</a:t>
            </a: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Transporte escolar</a:t>
            </a: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Colegiaturas</a:t>
            </a:r>
          </a:p>
        </p:txBody>
      </p:sp>
    </p:spTree>
    <p:extLst>
      <p:ext uri="{BB962C8B-B14F-4D97-AF65-F5344CB8AC3E}">
        <p14:creationId xmlns:p14="http://schemas.microsoft.com/office/powerpoint/2010/main" val="2554942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1196752"/>
            <a:ext cx="7632848" cy="4185761"/>
          </a:xfrm>
          <a:prstGeom prst="rect">
            <a:avLst/>
          </a:prstGeom>
          <a:noFill/>
        </p:spPr>
        <p:txBody>
          <a:bodyPr wrap="square" rtlCol="0">
            <a:spAutoFit/>
          </a:bodyPr>
          <a:lstStyle/>
          <a:p>
            <a:r>
              <a:rPr lang="es-MX" sz="2800" b="1" dirty="0">
                <a:latin typeface="Arial" panose="020B0604020202020204" pitchFamily="34" charset="0"/>
                <a:cs typeface="Arial" panose="020B0604020202020204" pitchFamily="34" charset="0"/>
              </a:rPr>
              <a:t>Obligaciones</a:t>
            </a:r>
          </a:p>
          <a:p>
            <a:endParaRPr lang="es-MX" dirty="0"/>
          </a:p>
          <a:p>
            <a:pPr marL="342900" indent="-342900">
              <a:buFont typeface="Wingdings" panose="05000000000000000000" pitchFamily="2" charset="2"/>
              <a:buChar char="Ø"/>
            </a:pPr>
            <a:endParaRPr lang="es-MX"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Inscribirse en el RFC</a:t>
            </a:r>
          </a:p>
          <a:p>
            <a:pPr marL="342900" indent="-342900">
              <a:buFont typeface="Wingdings" panose="05000000000000000000" pitchFamily="2" charset="2"/>
              <a:buChar char="Ø"/>
            </a:pPr>
            <a:endParaRPr lang="es-MX"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Llevar contabilidad (excepto si aplican deducción “ciega”)</a:t>
            </a:r>
          </a:p>
          <a:p>
            <a:pPr marL="342900" indent="-342900">
              <a:buFont typeface="Wingdings" panose="05000000000000000000" pitchFamily="2" charset="2"/>
              <a:buChar char="Ø"/>
            </a:pPr>
            <a:endParaRPr lang="es-MX"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Expedir comprobantes fiscales</a:t>
            </a:r>
          </a:p>
          <a:p>
            <a:pPr marL="342900" indent="-342900">
              <a:buFont typeface="Wingdings" panose="05000000000000000000" pitchFamily="2" charset="2"/>
              <a:buChar char="Ø"/>
            </a:pPr>
            <a:endParaRPr lang="es-MX"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Presentar declaraciones provisionales y anual</a:t>
            </a:r>
          </a:p>
          <a:p>
            <a:pPr marL="342900" indent="-342900">
              <a:buFont typeface="Wingdings" panose="05000000000000000000" pitchFamily="2" charset="2"/>
              <a:buChar char="Ø"/>
            </a:pPr>
            <a:endParaRPr lang="es-MX"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s-MX" sz="2000" dirty="0">
                <a:latin typeface="Arial" panose="020B0604020202020204" pitchFamily="34" charset="0"/>
                <a:cs typeface="Arial" panose="020B0604020202020204" pitchFamily="34" charset="0"/>
              </a:rPr>
              <a:t>Informar sobre operaciones en efectivo (recibido) superiores a $100,000.00</a:t>
            </a:r>
          </a:p>
        </p:txBody>
      </p:sp>
    </p:spTree>
    <p:extLst>
      <p:ext uri="{BB962C8B-B14F-4D97-AF65-F5344CB8AC3E}">
        <p14:creationId xmlns:p14="http://schemas.microsoft.com/office/powerpoint/2010/main" val="2890014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836712"/>
            <a:ext cx="7776864" cy="5078313"/>
          </a:xfrm>
          <a:prstGeom prst="rect">
            <a:avLst/>
          </a:prstGeom>
          <a:noFill/>
        </p:spPr>
        <p:txBody>
          <a:bodyPr wrap="square" rtlCol="0">
            <a:spAutoFit/>
          </a:bodyPr>
          <a:lstStyle/>
          <a:p>
            <a:r>
              <a:rPr lang="es-MX" sz="2400" b="1" dirty="0">
                <a:latin typeface="Arial" panose="020B0604020202020204" pitchFamily="34" charset="0"/>
                <a:cs typeface="Arial" panose="020B0604020202020204" pitchFamily="34" charset="0"/>
              </a:rPr>
              <a:t>Pagos provisionales</a:t>
            </a:r>
          </a:p>
          <a:p>
            <a:endParaRPr lang="es-MX" sz="2000" dirty="0">
              <a:latin typeface="Arial" panose="020B0604020202020204" pitchFamily="34" charset="0"/>
              <a:cs typeface="Arial" panose="020B0604020202020204" pitchFamily="34" charset="0"/>
            </a:endParaRPr>
          </a:p>
          <a:p>
            <a:r>
              <a:rPr lang="es-MX" sz="2000" b="1" dirty="0">
                <a:latin typeface="Arial" panose="020B0604020202020204" pitchFamily="34" charset="0"/>
                <a:cs typeface="Arial" panose="020B0604020202020204" pitchFamily="34" charset="0"/>
              </a:rPr>
              <a:t>Mensuales</a:t>
            </a:r>
          </a:p>
          <a:p>
            <a:endParaRPr lang="es-MX" sz="2000" dirty="0">
              <a:latin typeface="Arial" panose="020B0604020202020204" pitchFamily="34" charset="0"/>
              <a:cs typeface="Arial" panose="020B0604020202020204" pitchFamily="34" charset="0"/>
            </a:endParaRPr>
          </a:p>
          <a:p>
            <a:r>
              <a:rPr lang="es-MX" sz="2000" dirty="0">
                <a:latin typeface="Arial" panose="020B0604020202020204" pitchFamily="34" charset="0"/>
                <a:cs typeface="Arial" panose="020B0604020202020204" pitchFamily="34" charset="0"/>
              </a:rPr>
              <a:t>S</a:t>
            </a:r>
            <a:r>
              <a:rPr lang="es-MX" sz="2000" dirty="0" smtClean="0">
                <a:latin typeface="Arial" panose="020B0604020202020204" pitchFamily="34" charset="0"/>
                <a:cs typeface="Arial" panose="020B0604020202020204" pitchFamily="34" charset="0"/>
              </a:rPr>
              <a:t>i </a:t>
            </a:r>
            <a:r>
              <a:rPr lang="es-MX" sz="2000" dirty="0">
                <a:latin typeface="Arial" panose="020B0604020202020204" pitchFamily="34" charset="0"/>
                <a:cs typeface="Arial" panose="020B0604020202020204" pitchFamily="34" charset="0"/>
              </a:rPr>
              <a:t>los ingresos mensuales son superiores a 10 salarios mínimos generales del DF elevados al mes ( $20,187.00 )</a:t>
            </a:r>
          </a:p>
          <a:p>
            <a:endParaRPr lang="es-MX" sz="2000" dirty="0">
              <a:latin typeface="Arial" panose="020B0604020202020204" pitchFamily="34" charset="0"/>
              <a:cs typeface="Arial" panose="020B0604020202020204" pitchFamily="34" charset="0"/>
            </a:endParaRPr>
          </a:p>
          <a:p>
            <a:r>
              <a:rPr lang="es-MX" sz="2000" b="1" dirty="0">
                <a:latin typeface="Arial" panose="020B0604020202020204" pitchFamily="34" charset="0"/>
                <a:cs typeface="Arial" panose="020B0604020202020204" pitchFamily="34" charset="0"/>
              </a:rPr>
              <a:t>Trimestrales</a:t>
            </a:r>
          </a:p>
          <a:p>
            <a:endParaRPr lang="es-MX" sz="2000" dirty="0">
              <a:latin typeface="Arial" panose="020B0604020202020204" pitchFamily="34" charset="0"/>
              <a:cs typeface="Arial" panose="020B0604020202020204" pitchFamily="34" charset="0"/>
            </a:endParaRPr>
          </a:p>
          <a:p>
            <a:r>
              <a:rPr lang="es-MX" sz="2000" dirty="0">
                <a:latin typeface="Arial" panose="020B0604020202020204" pitchFamily="34" charset="0"/>
                <a:cs typeface="Arial" panose="020B0604020202020204" pitchFamily="34" charset="0"/>
              </a:rPr>
              <a:t>Si solo obtiene ingresos por arrendamiento y el monto mensual no excede </a:t>
            </a:r>
            <a:r>
              <a:rPr lang="es-MX" sz="2000" dirty="0" smtClean="0">
                <a:latin typeface="Arial" panose="020B0604020202020204" pitchFamily="34" charset="0"/>
                <a:cs typeface="Arial" panose="020B0604020202020204" pitchFamily="34" charset="0"/>
              </a:rPr>
              <a:t>de </a:t>
            </a:r>
            <a:r>
              <a:rPr lang="es-MX" sz="2000" dirty="0">
                <a:latin typeface="Arial" panose="020B0604020202020204" pitchFamily="34" charset="0"/>
                <a:cs typeface="Arial" panose="020B0604020202020204" pitchFamily="34" charset="0"/>
              </a:rPr>
              <a:t>10 SMG DF elevados al mes</a:t>
            </a:r>
          </a:p>
          <a:p>
            <a:endParaRPr lang="es-MX" sz="2000" dirty="0">
              <a:latin typeface="Arial" panose="020B0604020202020204" pitchFamily="34" charset="0"/>
              <a:cs typeface="Arial" panose="020B0604020202020204" pitchFamily="34" charset="0"/>
            </a:endParaRPr>
          </a:p>
          <a:p>
            <a:r>
              <a:rPr lang="es-MX" sz="2000" b="1" dirty="0">
                <a:latin typeface="Arial" panose="020B0604020202020204" pitchFamily="34" charset="0"/>
                <a:cs typeface="Arial" panose="020B0604020202020204" pitchFamily="34" charset="0"/>
              </a:rPr>
              <a:t>Fecha de presentación</a:t>
            </a:r>
          </a:p>
          <a:p>
            <a:endParaRPr lang="es-MX" sz="2000" dirty="0">
              <a:latin typeface="Arial" panose="020B0604020202020204" pitchFamily="34" charset="0"/>
              <a:cs typeface="Arial" panose="020B0604020202020204" pitchFamily="34" charset="0"/>
            </a:endParaRPr>
          </a:p>
          <a:p>
            <a:r>
              <a:rPr lang="es-MX" sz="2000" dirty="0">
                <a:latin typeface="Arial" panose="020B0604020202020204" pitchFamily="34" charset="0"/>
                <a:cs typeface="Arial" panose="020B0604020202020204" pitchFamily="34" charset="0"/>
              </a:rPr>
              <a:t>A mas tardar el día 17 del mes inmediato posterior al periodo que corresponda el pago</a:t>
            </a:r>
          </a:p>
        </p:txBody>
      </p:sp>
    </p:spTree>
    <p:extLst>
      <p:ext uri="{BB962C8B-B14F-4D97-AF65-F5344CB8AC3E}">
        <p14:creationId xmlns:p14="http://schemas.microsoft.com/office/powerpoint/2010/main" val="2030077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764704"/>
            <a:ext cx="7848872" cy="5047536"/>
          </a:xfrm>
          <a:prstGeom prst="rect">
            <a:avLst/>
          </a:prstGeom>
          <a:noFill/>
        </p:spPr>
        <p:txBody>
          <a:bodyPr wrap="square" rtlCol="0">
            <a:spAutoFit/>
          </a:bodyPr>
          <a:lstStyle/>
          <a:p>
            <a:r>
              <a:rPr lang="es-MX" sz="2400" b="1" dirty="0"/>
              <a:t>Esquema para la determinación de los pagos provisionales</a:t>
            </a:r>
          </a:p>
          <a:p>
            <a:r>
              <a:rPr lang="es-MX" sz="2000" dirty="0"/>
              <a:t>	</a:t>
            </a:r>
          </a:p>
          <a:p>
            <a:endParaRPr lang="es-MX" sz="2000" dirty="0"/>
          </a:p>
          <a:p>
            <a:endParaRPr lang="es-MX" sz="2000" dirty="0" smtClean="0"/>
          </a:p>
          <a:p>
            <a:endParaRPr lang="es-MX" sz="2000" dirty="0"/>
          </a:p>
          <a:p>
            <a:r>
              <a:rPr lang="es-MX" sz="2000" dirty="0"/>
              <a:t>	Ingresos (del mes o del trimestre)</a:t>
            </a:r>
          </a:p>
          <a:p>
            <a:r>
              <a:rPr lang="es-MX" sz="2000" dirty="0"/>
              <a:t>Menos	Deducciones autorizadas (del mes o del trimestre)</a:t>
            </a:r>
          </a:p>
          <a:p>
            <a:r>
              <a:rPr lang="es-MX" sz="2000" dirty="0"/>
              <a:t>	Diferencia (base)</a:t>
            </a:r>
          </a:p>
          <a:p>
            <a:r>
              <a:rPr lang="es-MX" sz="2000" dirty="0"/>
              <a:t>	tarifa mensual o trimestral</a:t>
            </a:r>
          </a:p>
          <a:p>
            <a:r>
              <a:rPr lang="es-MX" sz="2000" dirty="0"/>
              <a:t>	ISR de mes o trimestre</a:t>
            </a:r>
          </a:p>
          <a:p>
            <a:r>
              <a:rPr lang="es-MX" sz="2000" dirty="0"/>
              <a:t>Menos	Retenciones (10% si el arrendatario es Persona moral</a:t>
            </a:r>
            <a:r>
              <a:rPr lang="es-MX" sz="2000" dirty="0" smtClean="0"/>
              <a:t>)</a:t>
            </a:r>
            <a:endParaRPr lang="es-MX" sz="2000" dirty="0">
              <a:solidFill>
                <a:srgbClr val="FF0000"/>
              </a:solidFill>
            </a:endParaRPr>
          </a:p>
          <a:p>
            <a:r>
              <a:rPr lang="es-MX" sz="2000" dirty="0"/>
              <a:t>	Pago provisional a enterar</a:t>
            </a:r>
          </a:p>
          <a:p>
            <a:endParaRPr lang="es-MX" sz="2000" dirty="0"/>
          </a:p>
          <a:p>
            <a:endParaRPr lang="es-MX" sz="2000" dirty="0" smtClean="0"/>
          </a:p>
          <a:p>
            <a:endParaRPr lang="es-MX" sz="2000" dirty="0"/>
          </a:p>
          <a:p>
            <a:endParaRPr lang="es-MX" dirty="0"/>
          </a:p>
        </p:txBody>
      </p:sp>
    </p:spTree>
    <p:extLst>
      <p:ext uri="{BB962C8B-B14F-4D97-AF65-F5344CB8AC3E}">
        <p14:creationId xmlns:p14="http://schemas.microsoft.com/office/powerpoint/2010/main" val="919864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980728"/>
            <a:ext cx="7488832" cy="3570208"/>
          </a:xfrm>
          <a:prstGeom prst="rect">
            <a:avLst/>
          </a:prstGeom>
          <a:noFill/>
        </p:spPr>
        <p:txBody>
          <a:bodyPr wrap="square" rtlCol="0">
            <a:spAutoFit/>
          </a:bodyPr>
          <a:lstStyle/>
          <a:p>
            <a:r>
              <a:rPr lang="es-MX" sz="2800" b="1" dirty="0"/>
              <a:t>Opción para presentar el último pago provisional</a:t>
            </a:r>
          </a:p>
          <a:p>
            <a:endParaRPr lang="es-MX" dirty="0"/>
          </a:p>
          <a:p>
            <a:endParaRPr lang="es-MX" dirty="0" smtClean="0"/>
          </a:p>
          <a:p>
            <a:endParaRPr lang="es-MX" dirty="0"/>
          </a:p>
          <a:p>
            <a:pPr algn="just"/>
            <a:r>
              <a:rPr lang="es-MX" sz="2400" dirty="0">
                <a:latin typeface="Arial" panose="020B0604020202020204" pitchFamily="34" charset="0"/>
                <a:cs typeface="Arial" panose="020B0604020202020204" pitchFamily="34" charset="0"/>
              </a:rPr>
              <a:t>El último pago provisional se puede determinar sumando los ingresos de todo el año menos las deducciones de todo el año y acreditando, se aplica la tarifa anual y contra el resultado de acreditan los pagos provisionales efectuados con anterioridad    (RLISR</a:t>
            </a:r>
            <a:r>
              <a:rPr lang="es-MX" dirty="0"/>
              <a:t>)</a:t>
            </a:r>
          </a:p>
        </p:txBody>
      </p:sp>
    </p:spTree>
    <p:extLst>
      <p:ext uri="{BB962C8B-B14F-4D97-AF65-F5344CB8AC3E}">
        <p14:creationId xmlns:p14="http://schemas.microsoft.com/office/powerpoint/2010/main" val="3785295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620688"/>
            <a:ext cx="6552728" cy="5138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30169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3970318"/>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r>
              <a:rPr lang="es-MX" sz="2000" dirty="0">
                <a:latin typeface="Arial" panose="020B0604020202020204" pitchFamily="34" charset="0"/>
                <a:cs typeface="Arial" pitchFamily="34" charset="0"/>
              </a:rPr>
              <a:t>diputados, C. d. (2014). Ley del Impuesto sobre la Renta. México: </a:t>
            </a:r>
            <a:r>
              <a:rPr lang="es-MX" sz="2000" dirty="0" err="1">
                <a:latin typeface="Arial" pitchFamily="34" charset="0"/>
                <a:cs typeface="Arial" pitchFamily="34" charset="0"/>
              </a:rPr>
              <a:t>Taxxx</a:t>
            </a:r>
            <a:r>
              <a:rPr lang="es-MX" sz="2000" dirty="0" smtClean="0">
                <a:latin typeface="Arial" pitchFamily="34" charset="0"/>
                <a:cs typeface="Arial" pitchFamily="34" charset="0"/>
              </a:rPr>
              <a:t>.</a:t>
            </a:r>
          </a:p>
          <a:p>
            <a:endParaRPr lang="es-MX" sz="2000" dirty="0">
              <a:latin typeface="Arial" pitchFamily="34" charset="0"/>
              <a:cs typeface="Arial" pitchFamily="34" charset="0"/>
            </a:endParaRPr>
          </a:p>
          <a:p>
            <a:r>
              <a:rPr lang="es-MX" sz="2000" dirty="0">
                <a:latin typeface="Arial" pitchFamily="34" charset="0"/>
                <a:cs typeface="Arial" pitchFamily="34" charset="0"/>
              </a:rPr>
              <a:t>diputados, C. d. (2014). </a:t>
            </a:r>
            <a:r>
              <a:rPr lang="es-MX" sz="2000" dirty="0" smtClean="0">
                <a:latin typeface="Arial" pitchFamily="34" charset="0"/>
                <a:cs typeface="Arial" pitchFamily="34" charset="0"/>
              </a:rPr>
              <a:t>Reglamento de la Ley </a:t>
            </a:r>
            <a:r>
              <a:rPr lang="es-MX" sz="2000" dirty="0">
                <a:latin typeface="Arial" pitchFamily="34" charset="0"/>
                <a:cs typeface="Arial" pitchFamily="34" charset="0"/>
              </a:rPr>
              <a:t>del Impuesto sobre la Renta. México: </a:t>
            </a:r>
            <a:r>
              <a:rPr lang="es-MX" sz="2000" dirty="0" err="1">
                <a:latin typeface="Arial" pitchFamily="34" charset="0"/>
                <a:cs typeface="Arial" pitchFamily="34" charset="0"/>
              </a:rPr>
              <a:t>Taxxx</a:t>
            </a:r>
            <a:r>
              <a:rPr lang="es-MX" sz="2000" dirty="0" smtClean="0">
                <a:latin typeface="Arial" pitchFamily="34" charset="0"/>
                <a:cs typeface="Arial" pitchFamily="34" charset="0"/>
              </a:rPr>
              <a:t>.</a:t>
            </a:r>
          </a:p>
          <a:p>
            <a:endParaRPr lang="es-MX" sz="2000" dirty="0" smtClean="0">
              <a:latin typeface="Arial" pitchFamily="34" charset="0"/>
              <a:cs typeface="Arial" pitchFamily="34" charset="0"/>
            </a:endParaRPr>
          </a:p>
          <a:p>
            <a:r>
              <a:rPr lang="es-MX" sz="2000" dirty="0">
                <a:latin typeface="Arial" pitchFamily="34" charset="0"/>
                <a:cs typeface="Arial" pitchFamily="34" charset="0"/>
              </a:rPr>
              <a:t>Público, S. d. (30 de Diciembre de 2013). </a:t>
            </a:r>
            <a:r>
              <a:rPr lang="es-MX" sz="2000" dirty="0" smtClean="0">
                <a:latin typeface="Arial" pitchFamily="34" charset="0"/>
                <a:cs typeface="Arial" pitchFamily="34" charset="0"/>
              </a:rPr>
              <a:t>Resolución </a:t>
            </a:r>
            <a:r>
              <a:rPr lang="es-MX" sz="2000" dirty="0">
                <a:latin typeface="Arial" pitchFamily="34" charset="0"/>
                <a:cs typeface="Arial" pitchFamily="34" charset="0"/>
              </a:rPr>
              <a:t>Miscelánea Fiscal 2014. México, Distrito Federal.</a:t>
            </a:r>
            <a:endParaRPr lang="es-MX" sz="2000" dirty="0" smtClean="0">
              <a:latin typeface="Arial" pitchFamily="34" charset="0"/>
              <a:cs typeface="Arial" pitchFamily="34" charset="0"/>
            </a:endParaRPr>
          </a:p>
          <a:p>
            <a:endParaRPr lang="es-ES" sz="2800" b="1"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1340768"/>
            <a:ext cx="8208663" cy="2677656"/>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Ingresos por arrendamiento y en general por otorgar el uso o goce temporal de bienes inmuebles</a:t>
            </a:r>
          </a:p>
          <a:p>
            <a:pPr algn="just"/>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908720"/>
            <a:ext cx="7776864" cy="4401205"/>
          </a:xfrm>
          <a:prstGeom prst="rect">
            <a:avLst/>
          </a:prstGeom>
          <a:noFill/>
        </p:spPr>
        <p:txBody>
          <a:bodyPr wrap="square" rtlCol="0">
            <a:spAutoFit/>
          </a:bodyPr>
          <a:lstStyle/>
          <a:p>
            <a:r>
              <a:rPr lang="es-MX" sz="2800" b="1" dirty="0" smtClean="0">
                <a:latin typeface="Arial" panose="020B0604020202020204" pitchFamily="34" charset="0"/>
                <a:cs typeface="Arial" panose="020B0604020202020204" pitchFamily="34" charset="0"/>
              </a:rPr>
              <a:t>Resumen</a:t>
            </a:r>
          </a:p>
          <a:p>
            <a:endParaRPr lang="es-MX" dirty="0" smtClean="0"/>
          </a:p>
          <a:p>
            <a:endParaRPr lang="es-MX" dirty="0"/>
          </a:p>
          <a:p>
            <a:pPr algn="just"/>
            <a:r>
              <a:rPr lang="es-MX" sz="2400" dirty="0" smtClean="0">
                <a:latin typeface="Arial" panose="020B0604020202020204" pitchFamily="34" charset="0"/>
                <a:cs typeface="Arial" panose="020B0604020202020204" pitchFamily="34" charset="0"/>
              </a:rPr>
              <a:t>En el presente material se aborda de una forma muy general la mecánica para la determinación del Impuesto Sobre la Renta de personas físicas que obtienen ingresos por arrendamiento;  los conceptos que se consideran ingresos, las deducciones, el proceso para determinar el pago provisional y finalmente la determinación del impuesto anual en un ejercicio práctico.</a:t>
            </a:r>
          </a:p>
          <a:p>
            <a:pPr algn="just"/>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2140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13990" y="506873"/>
            <a:ext cx="7344816" cy="2677656"/>
          </a:xfrm>
          <a:prstGeom prst="rect">
            <a:avLst/>
          </a:prstGeom>
          <a:noFill/>
        </p:spPr>
        <p:txBody>
          <a:bodyPr wrap="square" rtlCol="0">
            <a:spAutoFit/>
          </a:bodyPr>
          <a:lstStyle/>
          <a:p>
            <a:r>
              <a:rPr lang="es-MX" sz="2800" b="1" dirty="0" err="1" smtClean="0"/>
              <a:t>Abstract</a:t>
            </a:r>
            <a:endParaRPr lang="es-MX" sz="2800" b="1" dirty="0" smtClean="0"/>
          </a:p>
          <a:p>
            <a:endParaRPr lang="es-MX" sz="2800" b="1" dirty="0"/>
          </a:p>
          <a:p>
            <a:endParaRPr lang="es-MX" sz="2800" b="1" dirty="0" smtClean="0"/>
          </a:p>
          <a:p>
            <a:endParaRPr lang="es-MX" sz="2800" b="1" dirty="0"/>
          </a:p>
          <a:p>
            <a:endParaRPr lang="es-MX" sz="2800" b="1" dirty="0" smtClean="0"/>
          </a:p>
          <a:p>
            <a:endParaRPr lang="es-MX" sz="2800" b="1" dirty="0"/>
          </a:p>
        </p:txBody>
      </p:sp>
      <p:sp>
        <p:nvSpPr>
          <p:cNvPr id="3" name="2 CuadroTexto"/>
          <p:cNvSpPr txBox="1"/>
          <p:nvPr/>
        </p:nvSpPr>
        <p:spPr>
          <a:xfrm>
            <a:off x="899592" y="2204864"/>
            <a:ext cx="7704856" cy="2308324"/>
          </a:xfrm>
          <a:prstGeom prst="rect">
            <a:avLst/>
          </a:prstGeom>
          <a:noFill/>
        </p:spPr>
        <p:txBody>
          <a:bodyPr wrap="square" rtlCol="0">
            <a:spAutoFit/>
          </a:bodyPr>
          <a:lstStyle/>
          <a:p>
            <a:pPr algn="just"/>
            <a:r>
              <a:rPr lang="en-US" sz="2400" dirty="0">
                <a:latin typeface="Arial" panose="020B0604020202020204" pitchFamily="34" charset="0"/>
                <a:cs typeface="Arial" panose="020B0604020202020204" pitchFamily="34" charset="0"/>
              </a:rPr>
              <a:t>In the present material is approached in a very general way the mechanics for determining the income tax for individuals who earn rental income, concepts that are considered income, deductions, the process of determining the provisional payment and finally the determining the annual tax on a practical exercise</a:t>
            </a:r>
          </a:p>
        </p:txBody>
      </p:sp>
    </p:spTree>
    <p:extLst>
      <p:ext uri="{BB962C8B-B14F-4D97-AF65-F5344CB8AC3E}">
        <p14:creationId xmlns:p14="http://schemas.microsoft.com/office/powerpoint/2010/main" val="3708245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764704"/>
            <a:ext cx="7704856" cy="4093428"/>
          </a:xfrm>
          <a:prstGeom prst="rect">
            <a:avLst/>
          </a:prstGeom>
          <a:noFill/>
        </p:spPr>
        <p:txBody>
          <a:bodyPr wrap="square" rtlCol="0">
            <a:spAutoFit/>
          </a:bodyPr>
          <a:lstStyle/>
          <a:p>
            <a:r>
              <a:rPr lang="es-MX" sz="2800" b="1" dirty="0">
                <a:latin typeface="Arial" panose="020B0604020202020204" pitchFamily="34" charset="0"/>
                <a:cs typeface="Arial" panose="020B0604020202020204" pitchFamily="34" charset="0"/>
              </a:rPr>
              <a:t>Palabras </a:t>
            </a:r>
            <a:r>
              <a:rPr lang="es-MX" sz="2800" b="1" dirty="0" smtClean="0">
                <a:latin typeface="Arial" panose="020B0604020202020204" pitchFamily="34" charset="0"/>
                <a:cs typeface="Arial" panose="020B0604020202020204" pitchFamily="34" charset="0"/>
              </a:rPr>
              <a:t>clave</a:t>
            </a:r>
          </a:p>
          <a:p>
            <a:endParaRPr lang="es-MX" sz="2800" b="1" dirty="0" smtClean="0"/>
          </a:p>
          <a:p>
            <a:endParaRPr lang="es-MX" sz="2800" b="1" dirty="0"/>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Arrendamiento</a:t>
            </a:r>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Sub arrendamiento</a:t>
            </a:r>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Ingresos</a:t>
            </a:r>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Deducciones</a:t>
            </a:r>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Deducción opcional</a:t>
            </a:r>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Pago provisional</a:t>
            </a:r>
          </a:p>
          <a:p>
            <a:pPr marL="457200" indent="-4572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Impuesto anual</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6539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971600" y="764704"/>
            <a:ext cx="7128792" cy="3939540"/>
          </a:xfrm>
          <a:prstGeom prst="rect">
            <a:avLst/>
          </a:prstGeom>
          <a:noFill/>
        </p:spPr>
        <p:txBody>
          <a:bodyPr wrap="square" rtlCol="0">
            <a:spAutoFit/>
          </a:bodyPr>
          <a:lstStyle/>
          <a:p>
            <a:r>
              <a:rPr lang="es-MX" sz="2800" b="1" dirty="0" err="1" smtClean="0">
                <a:latin typeface="Arial" panose="020B0604020202020204" pitchFamily="34" charset="0"/>
                <a:cs typeface="Arial" panose="020B0604020202020204" pitchFamily="34" charset="0"/>
              </a:rPr>
              <a:t>Keywords</a:t>
            </a:r>
            <a:endParaRPr lang="es-MX" sz="2800" b="1" dirty="0" smtClean="0">
              <a:latin typeface="Arial" panose="020B0604020202020204" pitchFamily="34" charset="0"/>
              <a:cs typeface="Arial" panose="020B0604020202020204" pitchFamily="34" charset="0"/>
            </a:endParaRPr>
          </a:p>
          <a:p>
            <a:endParaRPr lang="es-MX" b="1" dirty="0"/>
          </a:p>
          <a:p>
            <a:endParaRPr lang="es-MX" b="1" dirty="0" smtClean="0"/>
          </a:p>
          <a:p>
            <a:endParaRPr lang="es-MX" b="1" dirty="0"/>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lease </a:t>
            </a: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sub lease </a:t>
            </a: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income </a:t>
            </a: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deductions </a:t>
            </a: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optional deduction </a:t>
            </a: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interim payment </a:t>
            </a: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annual tax</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3291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27120" y="476672"/>
            <a:ext cx="7632848" cy="4216539"/>
          </a:xfrm>
          <a:prstGeom prst="rect">
            <a:avLst/>
          </a:prstGeom>
          <a:noFill/>
        </p:spPr>
        <p:txBody>
          <a:bodyPr wrap="square" rtlCol="0">
            <a:spAutoFit/>
          </a:bodyPr>
          <a:lstStyle/>
          <a:p>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endParaRPr lang="es-MX" sz="2800" b="1" dirty="0" smtClean="0">
              <a:latin typeface="Arial" pitchFamily="34" charset="0"/>
              <a:cs typeface="Arial" pitchFamily="34" charset="0"/>
            </a:endParaRPr>
          </a:p>
          <a:p>
            <a:pPr algn="just"/>
            <a:r>
              <a:rPr lang="es-MX" sz="2400" dirty="0">
                <a:latin typeface="Arial" pitchFamily="34" charset="0"/>
                <a:cs typeface="Arial" pitchFamily="34" charset="0"/>
              </a:rPr>
              <a:t>Determinar de manera adecuada cada uno de los impuestos a los que se encuentren sujetas las Personas Físicas en función de los ingresos que obtengan</a:t>
            </a:r>
            <a:r>
              <a:rPr lang="es-MX" sz="2800" b="1" dirty="0">
                <a:latin typeface="Arial" pitchFamily="34" charset="0"/>
                <a:cs typeface="Arial" pitchFamily="34" charset="0"/>
              </a:rPr>
              <a:t>.</a:t>
            </a: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55326" y="620688"/>
            <a:ext cx="8280920" cy="5386090"/>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UNIDAD I</a:t>
            </a:r>
            <a:r>
              <a:rPr lang="es-MX" sz="2800" dirty="0" smtClean="0">
                <a:latin typeface="Arial" pitchFamily="34" charset="0"/>
                <a:cs typeface="Arial" pitchFamily="34" charset="0"/>
              </a:rPr>
              <a:t>: </a:t>
            </a:r>
            <a:r>
              <a:rPr lang="es-MX" sz="2400" dirty="0" smtClean="0">
                <a:latin typeface="Arial" pitchFamily="34" charset="0"/>
                <a:cs typeface="Arial" pitchFamily="34" charset="0"/>
              </a:rPr>
              <a:t>Ingresos de los demás capítulos de del titulo iv de la ley del impuesto sobre la renta </a:t>
            </a:r>
          </a:p>
          <a:p>
            <a:pPr algn="ctr"/>
            <a:endParaRPr lang="es-MX" sz="24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unidad</a:t>
            </a:r>
            <a:r>
              <a:rPr lang="es-MX" sz="2800" b="1" dirty="0" smtClean="0">
                <a:latin typeface="Arial" pitchFamily="34" charset="0"/>
                <a:cs typeface="Arial" pitchFamily="34" charset="0"/>
              </a:rPr>
              <a:t>: </a:t>
            </a:r>
            <a:r>
              <a:rPr lang="es-MX" sz="2400" dirty="0" smtClean="0">
                <a:latin typeface="Arial" pitchFamily="34" charset="0"/>
                <a:cs typeface="Arial" pitchFamily="34" charset="0"/>
              </a:rPr>
              <a:t>Que </a:t>
            </a:r>
            <a:r>
              <a:rPr lang="es-MX" sz="2400" dirty="0">
                <a:latin typeface="Arial" pitchFamily="34" charset="0"/>
                <a:cs typeface="Arial" pitchFamily="34" charset="0"/>
              </a:rPr>
              <a:t>el alumno identifique los ingresos por arrendamiento, por enajenación de bienes, por adquisición de bienes, por dividendos, por premios, por intereses y otros ingresos, y desarrolle los procedimientos para determinar de manera correcta el impuesto correspondiente a estos ingresos</a:t>
            </a: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2" y="764704"/>
            <a:ext cx="8059055" cy="5201424"/>
          </a:xfrm>
          <a:prstGeom prst="rect">
            <a:avLst/>
          </a:prstGeom>
          <a:noFill/>
        </p:spPr>
        <p:txBody>
          <a:bodyPr wrap="square" rtlCol="0">
            <a:spAutoFit/>
          </a:bodyPr>
          <a:lstStyle/>
          <a:p>
            <a:r>
              <a:rPr lang="es-MX" sz="2800" b="1" dirty="0" smtClean="0">
                <a:latin typeface="Arial" pitchFamily="34" charset="0"/>
                <a:cs typeface="Arial" pitchFamily="34" charset="0"/>
              </a:rPr>
              <a:t>Tema:</a:t>
            </a:r>
          </a:p>
          <a:p>
            <a:endParaRPr lang="es-MX" sz="2800" b="1" dirty="0">
              <a:latin typeface="Arial" pitchFamily="34" charset="0"/>
              <a:cs typeface="Arial" pitchFamily="34" charset="0"/>
            </a:endParaRPr>
          </a:p>
          <a:p>
            <a:r>
              <a:rPr lang="es-MX" sz="2800" dirty="0">
                <a:latin typeface="Arial" pitchFamily="34" charset="0"/>
                <a:cs typeface="Arial" pitchFamily="34" charset="0"/>
              </a:rPr>
              <a:t>3</a:t>
            </a:r>
            <a:r>
              <a:rPr lang="es-MX" sz="2800" dirty="0" smtClean="0">
                <a:latin typeface="Arial" pitchFamily="34" charset="0"/>
                <a:cs typeface="Arial" pitchFamily="34" charset="0"/>
              </a:rPr>
              <a:t>.1</a:t>
            </a:r>
            <a:r>
              <a:rPr lang="es-MX" sz="2800" dirty="0">
                <a:latin typeface="Arial" pitchFamily="34" charset="0"/>
                <a:cs typeface="Arial" pitchFamily="34" charset="0"/>
              </a:rPr>
              <a:t>. </a:t>
            </a:r>
            <a:r>
              <a:rPr lang="es-MX" sz="2800" dirty="0" smtClean="0">
                <a:latin typeface="Arial" pitchFamily="34" charset="0"/>
                <a:cs typeface="Arial" pitchFamily="34" charset="0"/>
              </a:rPr>
              <a:t>De los ingresos por arrendamiento</a:t>
            </a:r>
            <a:endParaRPr lang="es-MX" sz="2800"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Introducción: </a:t>
            </a:r>
            <a:r>
              <a:rPr lang="es-MX" sz="2800" dirty="0">
                <a:latin typeface="Arial" pitchFamily="34" charset="0"/>
                <a:cs typeface="Arial" pitchFamily="34" charset="0"/>
              </a:rPr>
              <a:t> </a:t>
            </a:r>
            <a:r>
              <a:rPr lang="es-MX" sz="2800" dirty="0" smtClean="0">
                <a:latin typeface="Arial" pitchFamily="34" charset="0"/>
                <a:cs typeface="Arial" pitchFamily="34" charset="0"/>
              </a:rPr>
              <a:t>Uno de los ingresos que mas representativos de las personas físicas en México son aquellos que obtienen en su carácter de arrendadores o sub arrendadores de bienes inmuebles, la obtención de estos ingresos,  convierte a la persona física en sujeto del pago del Impuesto Sobre la Renta.</a:t>
            </a:r>
            <a:endParaRPr lang="es-MX" sz="2800" b="1"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443</TotalTime>
  <Words>702</Words>
  <Application>Microsoft Office PowerPoint</Application>
  <PresentationFormat>Presentación en pantalla (4:3)</PresentationFormat>
  <Paragraphs>163</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SICAF</cp:lastModifiedBy>
  <cp:revision>27</cp:revision>
  <dcterms:created xsi:type="dcterms:W3CDTF">2012-08-07T16:35:15Z</dcterms:created>
  <dcterms:modified xsi:type="dcterms:W3CDTF">2014-03-20T21:18:30Z</dcterms:modified>
</cp:coreProperties>
</file>